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270" r:id="rId4"/>
    <p:sldId id="272" r:id="rId5"/>
    <p:sldId id="263" r:id="rId6"/>
    <p:sldId id="279" r:id="rId7"/>
    <p:sldId id="280" r:id="rId8"/>
    <p:sldId id="281" r:id="rId9"/>
    <p:sldId id="264" r:id="rId10"/>
    <p:sldId id="278" r:id="rId11"/>
    <p:sldId id="285" r:id="rId12"/>
    <p:sldId id="277" r:id="rId13"/>
    <p:sldId id="286" r:id="rId14"/>
    <p:sldId id="287" r:id="rId15"/>
    <p:sldId id="288" r:id="rId16"/>
    <p:sldId id="289" r:id="rId17"/>
    <p:sldId id="290" r:id="rId18"/>
    <p:sldId id="276" r:id="rId19"/>
    <p:sldId id="268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2" autoAdjust="0"/>
    <p:restoredTop sz="87211" autoAdjust="0"/>
  </p:normalViewPr>
  <p:slideViewPr>
    <p:cSldViewPr>
      <p:cViewPr varScale="1">
        <p:scale>
          <a:sx n="63" d="100"/>
          <a:sy n="63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EB21B-BFE0-48EF-A0B6-EE5146F087B0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E848F5-8358-4DC5-8F98-94C68E02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1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3B8B-F968-4272-9BA6-9C1F6E0E4729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0E6E-A25A-4288-B243-EF14B4C4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00FC-4C70-405D-95EB-E8CE73CD75FC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228F-FBA2-44FB-AD04-6862C3056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0B96-1342-461C-93ED-CB7900C95CD0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15A6-FE17-4C7A-BD5E-70100A144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5D4C-68B3-4EDE-9E2E-A90FB7C352AC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FE08-010A-4A16-9827-99CD8D0B29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8DA0-F422-42D0-BACF-085B4CC6A08B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FC29-8F06-45BB-ABF4-3C9A43EB84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DA1B-255F-4224-B6ED-425F9400D4B4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D73-9BC1-4DB1-BA2F-8925D5CC85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26DB-BEA2-47FF-B032-2B7263D85699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16B0-B7DC-4039-8892-E1914A64D5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7039-47CC-4C60-B54C-931649C38594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5995-66F7-4BE4-AFB0-E1EEAB48EA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817-135B-4414-8D39-4C74681051B8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6ABA-11FC-4FBE-BC2F-D8BCD5C3B0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F418-7BA6-4462-8755-4DABEFA925F9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5F6-BED5-48FE-9009-7C83664ADF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5A68-F3B0-4AC7-86BC-D6E2F04CD079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2DCF-575F-42FF-B65B-A85C7AA419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6669-BFBD-4D93-8E24-86CB29578820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C1CC-4B6A-4D8A-93D7-48B65FC2D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42C2-01EA-466E-9BA8-6C00F0E371BC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BF1A-7277-401C-86CC-38AD76194B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8CDF-9DA1-4D68-978E-3C2AB467EFB2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7E2E-153A-46EF-AC6B-5ADD254249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AAC8-1B6E-4B08-B66F-1C6F1767D2F0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087A-1686-4E19-A481-B9E76F2C8A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5E87-AB17-4062-A2E2-A83247BA2773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E410-B2B4-47CA-97E0-9529D9CBF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5B25-3FD2-4B84-82E8-4A20B6FAD79A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C0D6-A92F-4E4C-B977-79A0448D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232D-5372-436B-BBEB-1586FDF57799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FDF4-31F7-4990-B935-2459F10BF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0B22-7527-4EE4-A106-91C3E35FB347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A784-4252-495C-897D-D44DFFA8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4168-FC5B-4E15-9283-125157838C76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489C-41B1-40F1-8ECF-BFF3B7AB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ED05-1C9B-4ADE-AD4A-EE372745647C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4A75-7170-4AB5-ADF9-DB3F8B4E7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3E9-DDBC-48A9-9C0E-8F6363288419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631B-9A00-437F-A62B-A4FCD83A8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5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A0641-3255-40AF-8602-24130A495330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AFC1D-2E2B-4C69-9571-E3902E3F6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DB183-F4B7-4E2E-A742-EC3F178F194F}" type="datetimeFigureOut">
              <a:rPr lang="uk-UA"/>
              <a:pPr>
                <a:defRPr/>
              </a:pPr>
              <a:t>14.03.2025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60EA1-B517-4509-A7E0-5B40B2FC82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8064500" cy="2879725"/>
          </a:xfrm>
        </p:spPr>
        <p:txBody>
          <a:bodyPr rtlCol="0">
            <a:normAutofit/>
          </a:bodyPr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9900CC"/>
                </a:solidFill>
              </a:rPr>
              <a:t>   </a:t>
            </a:r>
            <a:r>
              <a:rPr lang="ru-RU" sz="40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мастерская: </a:t>
            </a:r>
            <a:br>
              <a:rPr lang="ru-RU" sz="40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педагога-психолога по повышению стрессоустойчивости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652963"/>
            <a:ext cx="2808312" cy="1727200"/>
          </a:xfrm>
        </p:spPr>
        <p:txBody>
          <a:bodyPr/>
          <a:lstStyle/>
          <a:p>
            <a:pPr algn="l" eaLnBrk="1" hangingPunct="1">
              <a:lnSpc>
                <a:spcPts val="2880"/>
              </a:lnSpc>
            </a:pPr>
            <a:r>
              <a:rPr lang="ru-RU" sz="2000" b="1" dirty="0">
                <a:solidFill>
                  <a:srgbClr val="31859C"/>
                </a:solidFill>
                <a:latin typeface="+mj-lt"/>
              </a:rPr>
              <a:t>Подготовила:</a:t>
            </a:r>
          </a:p>
          <a:p>
            <a:pPr algn="l" eaLnBrk="1" hangingPunct="1">
              <a:lnSpc>
                <a:spcPts val="2880"/>
              </a:lnSpc>
            </a:pPr>
            <a:r>
              <a:rPr lang="ru-RU" sz="2000" b="1" dirty="0">
                <a:solidFill>
                  <a:srgbClr val="31859C"/>
                </a:solidFill>
                <a:latin typeface="+mj-lt"/>
              </a:rPr>
              <a:t>педагог-психолог</a:t>
            </a:r>
          </a:p>
          <a:p>
            <a:pPr algn="l" eaLnBrk="1" hangingPunct="1">
              <a:lnSpc>
                <a:spcPts val="2880"/>
              </a:lnSpc>
            </a:pPr>
            <a:r>
              <a:rPr lang="ru-RU" sz="2000" b="1" dirty="0">
                <a:solidFill>
                  <a:srgbClr val="31859C"/>
                </a:solidFill>
                <a:latin typeface="+mj-lt"/>
              </a:rPr>
              <a:t>МБДОУ №2 г. Азова  </a:t>
            </a:r>
          </a:p>
          <a:p>
            <a:pPr algn="l" eaLnBrk="1" hangingPunct="1">
              <a:lnSpc>
                <a:spcPts val="2880"/>
              </a:lnSpc>
            </a:pPr>
            <a:r>
              <a:rPr lang="ru-RU" sz="2000" b="1" dirty="0">
                <a:solidFill>
                  <a:srgbClr val="31859C"/>
                </a:solidFill>
                <a:latin typeface="+mj-lt"/>
              </a:rPr>
              <a:t>Михеева В.В. </a:t>
            </a:r>
          </a:p>
        </p:txBody>
      </p:sp>
      <p:pic>
        <p:nvPicPr>
          <p:cNvPr id="26627" name="Picture 3" descr="C:\Users\Гость\AppData\Local\Microsoft\Windows\Temporary Internet Files\Content.IE5\8D3OUS50\HiRe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365625"/>
            <a:ext cx="18716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ushevnaya--dobraya-muzy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8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28775"/>
            <a:ext cx="3241675" cy="2160588"/>
          </a:xfrm>
          <a:prstGeom prst="rect">
            <a:avLst/>
          </a:prstGeom>
          <a:noFill/>
        </p:spPr>
      </p:pic>
      <p:pic>
        <p:nvPicPr>
          <p:cNvPr id="3" name="Picture 8" descr="IMG_8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76700"/>
            <a:ext cx="3600450" cy="2400300"/>
          </a:xfrm>
          <a:prstGeom prst="rect">
            <a:avLst/>
          </a:prstGeom>
          <a:noFill/>
        </p:spPr>
      </p:pic>
      <p:pic>
        <p:nvPicPr>
          <p:cNvPr id="4" name="Picture 6" descr="IMG_8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628775"/>
            <a:ext cx="3527425" cy="2265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6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09" name="Group 69"/>
          <p:cNvGraphicFramePr>
            <a:graphicFrameLocks noGrp="1"/>
          </p:cNvGraphicFramePr>
          <p:nvPr/>
        </p:nvGraphicFramePr>
        <p:xfrm>
          <a:off x="1042988" y="968375"/>
          <a:ext cx="7777162" cy="5651501"/>
        </p:xfrm>
        <a:graphic>
          <a:graphicData uri="http://schemas.openxmlformats.org/drawingml/2006/table">
            <a:tbl>
              <a:tblPr/>
              <a:tblGrid>
                <a:gridCol w="36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Движения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Слова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Гладя себя по затылку левой, затем правой рукой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Меня замечают, любят и высоко ценят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Поворачивая голову вправо-влево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 идет хорошо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Перекатываясь с носков на пятки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в ладу с собой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Сцепив руки в замок за спиной, делая наклоны вперед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радуюсь жизни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Поднимаясь на носках, поднимая руки как можно выше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моей жизни случается только хорошее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Ноги на ширине плеч, ладони на бедрах, втягивая живот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ценю себя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Сжав руки в кулаки, кулаки на талии, делая движения локтями вперед-назад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снимаю напряжение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Делая махи правой ногой вперед-назад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действую мудро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Делая махи левой ногой вперед-назад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довольна собой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Сцепив руки в замок, поднять над головой, делая движение руками вперед-назад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 – гармоничная личность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8640"/>
            <a:ext cx="9144001" cy="6302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«Психологическая зарядка» 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6"/>
    </mc:Choice>
    <mc:Fallback xmlns="">
      <p:transition spd="slow" advTm="115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41726" cy="419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350" y="476672"/>
            <a:ext cx="6769100" cy="13684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376092"/>
                </a:solidFill>
              </a:rPr>
              <a:t>Количество участников мастерской-</a:t>
            </a:r>
            <a:br>
              <a:rPr lang="ru-RU" sz="2800" b="1" i="1">
                <a:solidFill>
                  <a:srgbClr val="376092"/>
                </a:solidFill>
              </a:rPr>
            </a:br>
            <a:r>
              <a:rPr lang="ru-RU" sz="2800" b="1" i="1">
                <a:solidFill>
                  <a:srgbClr val="376092"/>
                </a:solidFill>
                <a:latin typeface="Arial" charset="0"/>
              </a:rPr>
              <a:t> 6 </a:t>
            </a:r>
            <a:r>
              <a:rPr lang="ru-RU" sz="2800" b="1" i="1">
                <a:solidFill>
                  <a:srgbClr val="376092"/>
                </a:solidFill>
              </a:rPr>
              <a:t>педагогов</a:t>
            </a:r>
            <a:endParaRPr lang="ru-RU" sz="2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"/>
    </mc:Choice>
    <mc:Fallback xmlns="">
      <p:transition spd="slow" advTm="4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8" y="2060848"/>
            <a:ext cx="829461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"/>
    </mc:Choice>
    <mc:Fallback xmlns="">
      <p:transition spd="slow" advTm="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5530"/>
            <a:ext cx="8316416" cy="44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"/>
    </mc:Choice>
    <mc:Fallback xmlns="">
      <p:transition spd="slow" advTm="5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7024"/>
            <a:ext cx="8280920" cy="54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4"/>
    </mc:Choice>
    <mc:Fallback xmlns="">
      <p:transition spd="slow" advTm="5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9" y="1767803"/>
            <a:ext cx="8323975" cy="47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"/>
    </mc:Choice>
    <mc:Fallback xmlns="">
      <p:transition spd="slow" advTm="5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3240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kern="0" dirty="0"/>
              <a:t>Если человек воспринимает свое здоровье</a:t>
            </a:r>
            <a:br>
              <a:rPr lang="ru-RU" sz="2400" i="1" kern="0" dirty="0"/>
            </a:br>
            <a:r>
              <a:rPr lang="ru-RU" sz="2400" i="1" kern="0" dirty="0"/>
              <a:t> как «долг» перед кем-то, если смысл своего</a:t>
            </a:r>
            <a:br>
              <a:rPr lang="ru-RU" sz="2400" i="1" kern="0" dirty="0"/>
            </a:br>
            <a:r>
              <a:rPr lang="ru-RU" sz="2400" i="1" kern="0" dirty="0"/>
              <a:t> здоровья он видит в возможности осуществить какое-то важное дело, он сможет стать значительно здоровее, чем тот, для кого здоровье – его «личное дело».</a:t>
            </a:r>
            <a:br>
              <a:rPr lang="ru-RU" sz="2400" i="1" kern="0" dirty="0"/>
            </a:br>
            <a:endParaRPr lang="ru-RU" sz="2400" dirty="0"/>
          </a:p>
        </p:txBody>
      </p:sp>
      <p:sp>
        <p:nvSpPr>
          <p:cNvPr id="4" name="AutoShape 4" descr="ÐÐ°ÑÑÐ¸Ð½ÐºÐ¸ Ð¿Ð¾ Ð·Ð°Ð¿ÑÐ¾ÑÑ Ð·Ð´Ð¾ÑÐ¾Ð²ÑÐµ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Открытое занятие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59" y="3356992"/>
            <a:ext cx="2448272" cy="27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8"/>
    </mc:Choice>
    <mc:Fallback xmlns="">
      <p:transition spd="slow" advTm="7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052513"/>
            <a:ext cx="6527800" cy="928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анкетирования и тестирования педагогов 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семинаре «Профилактика и управление стрессом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636838"/>
            <a:ext cx="8569325" cy="3095625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1.У участников опроса в целом сформирована достаточно сильная мотивация к поддержанию своего здоровья.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Основным и самым сильным мотивом является семейная жизнь респондентов, что характерно для женщин вообще, вторым по значимости является общественно-полезная направленность опрошенных.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2. У опрошенных риск возникновения эмоционального выгорания находится в пределах нижней границы среднего уровня. Это свидетельствует о хорошей адаптивности педагогов к профессиональным эмоциональным нагрузкам.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.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5" descr="F:\картинки\большие\свеча на ладон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4797152"/>
            <a:ext cx="230425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9 слов, способных изменить жизнь!</a:t>
            </a:r>
          </a:p>
        </p:txBody>
      </p:sp>
      <p:pic>
        <p:nvPicPr>
          <p:cNvPr id="46084" name="Picture 4" descr="s1200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0"/>
    </mc:Choice>
    <mc:Fallback xmlns="">
      <p:transition spd="slow" advTm="6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505200"/>
            <a:ext cx="7559675" cy="1395413"/>
          </a:xfrm>
        </p:spPr>
        <p:txBody>
          <a:bodyPr rtlCol="0">
            <a:noAutofit/>
          </a:bodyPr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 психологической мастерской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16038" y="0"/>
            <a:ext cx="65119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750" y="1268413"/>
            <a:ext cx="8280400" cy="280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74675" y="928688"/>
            <a:ext cx="833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Высокие современные требования, предъявляемые к качеству профессиональной деятельности педагога, его компетентности, обуславливают необходимость совершенствования действующей системы психологического сопровождения образовательного процесса с использованием  эффективных форм и методов работы с педагогами ДОУ.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74675" y="4560888"/>
            <a:ext cx="8245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Повышение стрессоустойчивости педагогов как профилактика синдрома эмоционального выгорания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/>
              <a:t>Жизнь прекрасна и ярка,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свободна и легка,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есть солнечный рассвет,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есть неба дивный свет,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– улыбки и цветы,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полнится красоты,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есть ласка добрых слов,</a:t>
            </a:r>
          </a:p>
          <a:p>
            <a:pPr>
              <a:lnSpc>
                <a:spcPct val="90000"/>
              </a:lnSpc>
            </a:pPr>
            <a:r>
              <a:rPr lang="ru-RU" sz="2400" i="1"/>
              <a:t>Жизнь есть – дети и любовь!</a:t>
            </a:r>
          </a:p>
        </p:txBody>
      </p:sp>
      <p:pic>
        <p:nvPicPr>
          <p:cNvPr id="47110" name="Picture 6" descr="s1200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508500"/>
            <a:ext cx="2219325" cy="2016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4"/>
    </mc:Choice>
    <mc:Fallback xmlns="">
      <p:transition spd="slow" advTm="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</p:spPr>
        <p:txBody>
          <a:bodyPr/>
          <a:lstStyle/>
          <a:p>
            <a:r>
              <a:rPr lang="ru-RU" b="1" i="1"/>
              <a:t>Благодарим за внимание!</a:t>
            </a:r>
          </a:p>
        </p:txBody>
      </p:sp>
      <p:pic>
        <p:nvPicPr>
          <p:cNvPr id="49158" name="Picture 6" descr="78975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221163"/>
            <a:ext cx="3048000" cy="2033587"/>
          </a:xfrm>
          <a:prstGeom prst="rect">
            <a:avLst/>
          </a:prstGeom>
          <a:noFill/>
        </p:spPr>
      </p:pic>
      <p:pic>
        <p:nvPicPr>
          <p:cNvPr id="49159" name="Picture 7" descr="sad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644900"/>
            <a:ext cx="3619500" cy="2803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3"/>
    </mc:Choice>
    <mc:Fallback xmlns="">
      <p:transition spd="slow" advTm="61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5475" y="260350"/>
            <a:ext cx="6394450" cy="1793875"/>
          </a:xfrm>
        </p:spPr>
        <p:txBody>
          <a:bodyPr rtlCol="0">
            <a:normAutofit/>
          </a:bodyPr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результаты</a:t>
            </a:r>
          </a:p>
        </p:txBody>
      </p:sp>
      <p:sp>
        <p:nvSpPr>
          <p:cNvPr id="2867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088" y="2636838"/>
            <a:ext cx="6769100" cy="3460750"/>
          </a:xfrm>
        </p:spPr>
        <p:txBody>
          <a:bodyPr/>
          <a:lstStyle/>
          <a:p>
            <a:pPr algn="just" eaLnBrk="1" hangingPunct="1"/>
            <a:r>
              <a:rPr lang="ru-RU" sz="2800">
                <a:solidFill>
                  <a:schemeClr val="tx1"/>
                </a:solidFill>
              </a:rPr>
              <a:t>-  повышение стрессоустойчивости;</a:t>
            </a:r>
          </a:p>
          <a:p>
            <a:pPr algn="just" eaLnBrk="1" hangingPunct="1"/>
            <a:r>
              <a:rPr lang="ru-RU" sz="2800">
                <a:solidFill>
                  <a:schemeClr val="tx1"/>
                </a:solidFill>
              </a:rPr>
              <a:t>- стабилизация эмоционального состояния;</a:t>
            </a:r>
          </a:p>
          <a:p>
            <a:pPr algn="just" eaLnBrk="1" hangingPunct="1"/>
            <a:r>
              <a:rPr lang="ru-RU" sz="2800">
                <a:solidFill>
                  <a:schemeClr val="tx1"/>
                </a:solidFill>
              </a:rPr>
              <a:t>- переживание чувства защищенности и       уверенности в себе;</a:t>
            </a:r>
          </a:p>
          <a:p>
            <a:pPr algn="just" eaLnBrk="1" hangingPunct="1"/>
            <a:r>
              <a:rPr lang="ru-RU" sz="2800">
                <a:solidFill>
                  <a:schemeClr val="tx1"/>
                </a:solidFill>
              </a:rPr>
              <a:t>- способность к самоорганизации и   саморегуляции эмоциональных состояний.</a:t>
            </a:r>
          </a:p>
        </p:txBody>
      </p:sp>
      <p:pic>
        <p:nvPicPr>
          <p:cNvPr id="28675" name="Picture 3" descr="C:\Users\Гость\AppData\Local\Microsoft\Windows\Temporary Internet Files\Content.IE5\9TTRE4YB\392_300_32214_opposition_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76250"/>
            <a:ext cx="26638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8"/>
    </mc:Choice>
    <mc:Fallback xmlns="">
      <p:transition spd="slow" advTm="61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57363" y="790307"/>
            <a:ext cx="2682875" cy="15335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66329" y="1274349"/>
            <a:ext cx="18256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СТРЕСС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4140200" y="3041650"/>
            <a:ext cx="2994025" cy="16557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снсс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711200" y="4727575"/>
            <a:ext cx="3290888" cy="1335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40238" y="3546475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Вызывает накопление усталости</a:t>
            </a:r>
          </a:p>
        </p:txBody>
      </p:sp>
      <p:sp>
        <p:nvSpPr>
          <p:cNvPr id="25" name="Облако 24"/>
          <p:cNvSpPr/>
          <p:nvPr/>
        </p:nvSpPr>
        <p:spPr>
          <a:xfrm>
            <a:off x="684213" y="2484438"/>
            <a:ext cx="3455987" cy="187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Понижает сопротивляемость организма различным болезням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36650" y="5072063"/>
            <a:ext cx="21891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Снижает работоспособность</a:t>
            </a:r>
          </a:p>
        </p:txBody>
      </p:sp>
      <p:sp>
        <p:nvSpPr>
          <p:cNvPr id="29" name="Облако 28"/>
          <p:cNvSpPr/>
          <p:nvPr/>
        </p:nvSpPr>
        <p:spPr>
          <a:xfrm>
            <a:off x="4921250" y="996950"/>
            <a:ext cx="2994025" cy="16557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снсс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461000" y="1338263"/>
            <a:ext cx="19129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Провоцирует уже имеющиеся заболевания</a:t>
            </a:r>
          </a:p>
        </p:txBody>
      </p:sp>
      <p:pic>
        <p:nvPicPr>
          <p:cNvPr id="29706" name="Picture 12" descr="ere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868863"/>
            <a:ext cx="29527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9"/>
    </mc:Choice>
    <mc:Fallback xmlns="">
      <p:transition spd="slow" advTm="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Что же такое стресс?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Стресс</a:t>
            </a:r>
            <a:r>
              <a:rPr lang="ru-RU" sz="1600"/>
              <a:t> – это реакция организма на раздражение. Во время стресса появляется избыток энергии. При возникновении какой-либо опасности мышцы организма напрягаются, и учащается сердцебиение и пульс. Организму необходимо выплеснуть накопившийся «заряд». Чтобы энергия не стала разрушительной, нужно вовремя взять себя в руки и направить ее потенциал в положительное русло.</a:t>
            </a:r>
            <a:endParaRPr lang="ru-RU" sz="1600" i="1"/>
          </a:p>
          <a:p>
            <a:pPr>
              <a:lnSpc>
                <a:spcPct val="80000"/>
              </a:lnSpc>
            </a:pPr>
            <a:r>
              <a:rPr lang="ru-RU" sz="1600" i="1" u="sng"/>
              <a:t>«Стресс - это аромат и вкус жизни.</a:t>
            </a:r>
            <a:r>
              <a:rPr lang="ru-RU" sz="1600" i="1"/>
              <a:t> Поскольку стресс связан с любой деятельностью, избежать его может лишь тот, кто ничего не делает. Но кому приятна жизнь без дерзаний, без успехов, без ошибок? Поэтому важно научиться не избегать стресса, а находить удовольствие от него» - писал </a:t>
            </a:r>
            <a:r>
              <a:rPr lang="ru-RU" sz="1600" b="1" i="1"/>
              <a:t>Ганс Селье</a:t>
            </a:r>
          </a:p>
        </p:txBody>
      </p:sp>
      <p:pic>
        <p:nvPicPr>
          <p:cNvPr id="43012" name="Picture 4" descr="1487288098843-Home-and-Garden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133600"/>
            <a:ext cx="3182938" cy="25511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2"/>
    </mc:Choice>
    <mc:Fallback xmlns="">
      <p:transition spd="slow" advTm="16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/>
              <a:t>Рекомендации по преодолению стресса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 Проанализируйте стрессовую ситуацию. </a:t>
            </a:r>
            <a:r>
              <a:rPr lang="ru-RU" sz="1800" i="1"/>
              <a:t>Это поможет вам в будущем избежать подобных ситуаций. Определите шаги изменения своего поведения и отношения к ней</a:t>
            </a:r>
            <a:r>
              <a:rPr lang="ru-RU" sz="1800"/>
              <a:t>. Обозначьте для себя проблему, которая Вас «цепляет», найдите аргументы, чтобы убедить себя в том, что это временное явление, и оно скоро пройдет.</a:t>
            </a:r>
          </a:p>
          <a:p>
            <a:pPr>
              <a:lnSpc>
                <a:spcPct val="80000"/>
              </a:lnSpc>
            </a:pPr>
            <a:r>
              <a:rPr lang="ru-RU" sz="1800" b="1"/>
              <a:t>Переключайтесь. </a:t>
            </a:r>
            <a:r>
              <a:rPr lang="ru-RU" sz="1800" i="1"/>
              <a:t>Займитесь делом, не имеющим ничего общего с причиной вашего расстройства.</a:t>
            </a:r>
            <a:endParaRPr lang="ru-RU" sz="1800"/>
          </a:p>
          <a:p>
            <a:pPr>
              <a:lnSpc>
                <a:spcPct val="80000"/>
              </a:lnSpc>
            </a:pPr>
            <a:r>
              <a:rPr lang="ru-RU" sz="1800" b="1"/>
              <a:t>Примите душ, тёплую ванну с приятным для Вас ароматом и пеной.</a:t>
            </a:r>
          </a:p>
          <a:p>
            <a:pPr>
              <a:lnSpc>
                <a:spcPct val="80000"/>
              </a:lnSpc>
            </a:pPr>
            <a:r>
              <a:rPr lang="ru-RU" sz="1800" b="1"/>
              <a:t>Послушайте любимую музыку.</a:t>
            </a:r>
          </a:p>
          <a:p>
            <a:pPr>
              <a:lnSpc>
                <a:spcPct val="80000"/>
              </a:lnSpc>
            </a:pPr>
            <a:r>
              <a:rPr lang="ru-RU" sz="1800" b="1"/>
              <a:t>Больше двигайтесь и занимайтесь физическим трудом. </a:t>
            </a:r>
            <a:r>
              <a:rPr lang="ru-RU" sz="1800" i="1"/>
              <a:t>Для снятия стресса больше всего подходят: быстрая ходьба, бег трусцой, езда на велосипеде, ходьба на лыжах, купание, обливание, ванны, душ, посещение бассейна, бани, сауны.</a:t>
            </a:r>
            <a:endParaRPr lang="ru-RU" sz="18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/>
              <a:t> </a:t>
            </a:r>
          </a:p>
        </p:txBody>
      </p:sp>
      <p:pic>
        <p:nvPicPr>
          <p:cNvPr id="44036" name="Picture 4" descr="3797e49490de0d59514f7146b8d67c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7465" y="5197382"/>
            <a:ext cx="2520950" cy="1679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9"/>
    </mc:Choice>
    <mc:Fallback xmlns="">
      <p:transition spd="slow" advTm="12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u="sng" dirty="0"/>
              <a:t>Рекомендации по преодолению стресса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Вылейте свою печаль на бумагу</a:t>
            </a:r>
            <a:r>
              <a:rPr lang="ru-RU" sz="1600"/>
              <a:t>. </a:t>
            </a:r>
            <a:r>
              <a:rPr lang="ru-RU" sz="1600" i="1"/>
              <a:t>Вы можете описать все свои огорчения и переживания в письме другу, которое никогда не пошлёте. Сохраните его, перечитайте спустя некоторое время, возможно. это поможет посмотреть Вам на себя как бы со стороны.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Сделайте себе подарок</a:t>
            </a:r>
            <a:r>
              <a:rPr lang="ru-RU" sz="1600"/>
              <a:t>. </a:t>
            </a:r>
            <a:r>
              <a:rPr lang="ru-RU" sz="1600" i="1"/>
              <a:t>Этот совет можно выполнить и в буквальном, и в переносном смысле. Например, купите себе давно приглянувшуюся вам вещь – блузку, сумочку и др. Или позвольте себе заниматься весь день только тем, что Вам нравится. Чаще устраивайте себе маленькие праздники: красиво накройте стол и приготовьте свое любимое блюдо. Есть продукты, которые улучшают настроение и снимают стресс. Это – цитрусовые, шоколад, мороженое, банан. Многие из этих продуктов содержат опиаты и эндорфины – гормоны «хорошего настроения».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Помогите другому</a:t>
            </a:r>
            <a:r>
              <a:rPr lang="ru-RU" sz="1600"/>
              <a:t>. </a:t>
            </a:r>
            <a:r>
              <a:rPr lang="ru-RU" sz="1600" i="1"/>
              <a:t>Переключив свою энергию на помощь, вы выиграете вдвойне. Сделайте доброе дело, и вы избавитесь от плохого настроения ибо творить добро всегда приятно.</a:t>
            </a:r>
          </a:p>
        </p:txBody>
      </p:sp>
      <p:pic>
        <p:nvPicPr>
          <p:cNvPr id="45060" name="Picture 4" descr="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628775"/>
            <a:ext cx="2381250" cy="2447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1"/>
    </mc:Choice>
    <mc:Fallback xmlns="">
      <p:transition spd="slow" advTm="16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397625" cy="1509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Тренинговое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занятие для педагогов «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Саморегуляция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как средство профилактики 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синдрома эмоционального выгорания»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2349500"/>
            <a:ext cx="5026025" cy="94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Упражнение 1. </a:t>
            </a:r>
            <a:r>
              <a:rPr lang="ru-RU" sz="2000" b="1">
                <a:latin typeface="Calibri" pitchFamily="34" charset="0"/>
              </a:rPr>
              <a:t>«Надувная кукла»</a:t>
            </a:r>
          </a:p>
          <a:p>
            <a:endParaRPr lang="ru-RU" sz="2800">
              <a:solidFill>
                <a:srgbClr val="31859C"/>
              </a:solidFill>
              <a:latin typeface="Calibri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96900" y="2692400"/>
            <a:ext cx="451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Упражнение 2. </a:t>
            </a:r>
            <a:r>
              <a:rPr lang="ru-RU" sz="2000" b="1"/>
              <a:t>«</a:t>
            </a:r>
            <a:r>
              <a:rPr lang="ru-RU" sz="2000" b="1">
                <a:latin typeface="Calibri" pitchFamily="34" charset="0"/>
              </a:rPr>
              <a:t>Антистресс</a:t>
            </a:r>
            <a:r>
              <a:rPr lang="ru-RU" sz="2000" b="1"/>
              <a:t>»</a:t>
            </a:r>
            <a:endParaRPr lang="ru-RU" sz="2000"/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596900" y="3016250"/>
            <a:ext cx="6313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Упражнение 3. </a:t>
            </a:r>
            <a:r>
              <a:rPr lang="ru-RU" sz="2000" b="1"/>
              <a:t>«</a:t>
            </a:r>
            <a:r>
              <a:rPr lang="ru-RU" sz="2000" b="1">
                <a:latin typeface="Calibri" pitchFamily="34" charset="0"/>
              </a:rPr>
              <a:t>Психологическая зарядка</a:t>
            </a:r>
            <a:r>
              <a:rPr lang="ru-RU" sz="2000" b="1"/>
              <a:t>»</a:t>
            </a:r>
            <a:endParaRPr lang="ru-RU" sz="2000"/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611188" y="3357563"/>
            <a:ext cx="4046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Упражнение 4. </a:t>
            </a:r>
            <a:r>
              <a:rPr lang="ru-RU" sz="2000" b="1"/>
              <a:t>«</a:t>
            </a:r>
            <a:r>
              <a:rPr lang="ru-RU" sz="2000" b="1">
                <a:latin typeface="Calibri" pitchFamily="34" charset="0"/>
              </a:rPr>
              <a:t>Тонус</a:t>
            </a:r>
            <a:r>
              <a:rPr lang="ru-RU" sz="2000" b="1"/>
              <a:t>»</a:t>
            </a:r>
            <a:endParaRPr lang="ru-RU" sz="2000"/>
          </a:p>
        </p:txBody>
      </p:sp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611188" y="3702843"/>
            <a:ext cx="460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Упражнение 5. </a:t>
            </a:r>
            <a:r>
              <a:rPr lang="ru-RU" sz="2000" b="1" dirty="0"/>
              <a:t>«</a:t>
            </a:r>
            <a:r>
              <a:rPr lang="ru-RU" sz="2000" b="1" dirty="0">
                <a:latin typeface="Calibri" pitchFamily="34" charset="0"/>
              </a:rPr>
              <a:t>Иммунитет</a:t>
            </a:r>
            <a:r>
              <a:rPr lang="ru-RU" sz="2000" b="1" dirty="0"/>
              <a:t>»</a:t>
            </a:r>
            <a:endParaRPr lang="ru-RU" sz="2000" dirty="0"/>
          </a:p>
        </p:txBody>
      </p:sp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611188" y="4054192"/>
            <a:ext cx="427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Упражнение 6. </a:t>
            </a:r>
            <a:r>
              <a:rPr lang="ru-RU" sz="2000" b="1" dirty="0"/>
              <a:t>«</a:t>
            </a:r>
            <a:r>
              <a:rPr lang="ru-RU" sz="2000" b="1" dirty="0">
                <a:latin typeface="Calibri" pitchFamily="34" charset="0"/>
              </a:rPr>
              <a:t>Энергия</a:t>
            </a:r>
            <a:r>
              <a:rPr lang="ru-RU" sz="2000" b="1" dirty="0"/>
              <a:t>»</a:t>
            </a:r>
            <a:endParaRPr lang="ru-RU" sz="2000" dirty="0"/>
          </a:p>
        </p:txBody>
      </p:sp>
      <p:pic>
        <p:nvPicPr>
          <p:cNvPr id="34824" name="Picture 3" descr="C:\Users\Гость\AppData\Local\Microsoft\Windows\Temporary Internet Files\Content.IE5\2VM6TYH8\1b4c2a87f90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138" y="3644900"/>
            <a:ext cx="38528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"/>
    </mc:Choice>
    <mc:Fallback xmlns="">
      <p:transition spd="slow" advTm="5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827088" y="981075"/>
            <a:ext cx="741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«Надувная кукла»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Участники располагаются в кругу, сидя расслабленно на стульях.</a:t>
            </a:r>
          </a:p>
          <a:p>
            <a:pPr algn="just"/>
            <a:r>
              <a:rPr lang="ru-RU" dirty="0">
                <a:latin typeface="Calibri" pitchFamily="34" charset="0"/>
              </a:rPr>
              <a:t>Это упражнение направлено на преодоление скованности и напряженности участников группы, на тренировку мышечного расслабления. Ведущий играет роль "насоса": он делает движения руками, имитирующие работу с насосом, и издает характерные звуки. Участники группы сначала расслабленно сидят на стульях, голова опущена, руки вяло висят вдоль тела. С каждым движением "насоса" "резиновые куклы" начинают "надуваться": участники распрямляются, поднимают голову, напрягают руки и в конце концов встают в полный рост, раскинув руки и расставив ноги. Через несколько секунд ведущий "выдергивает затычку" у "куклы", и игроки с шипением ("ш-ш-ш!") расслабляются и постепенно опускаются на корточки. Игру можно повторить два-три раза. Обсуждения игра не требует. </a:t>
            </a:r>
          </a:p>
          <a:p>
            <a:pPr algn="just"/>
            <a:r>
              <a:rPr lang="ru-RU" dirty="0">
                <a:latin typeface="Calibri" pitchFamily="34" charset="0"/>
              </a:rPr>
              <a:t>Проведенное упражнение на снятие </a:t>
            </a:r>
            <a:r>
              <a:rPr lang="ru-RU" dirty="0" err="1">
                <a:latin typeface="Calibri" pitchFamily="34" charset="0"/>
              </a:rPr>
              <a:t>психомышечного</a:t>
            </a:r>
            <a:r>
              <a:rPr lang="ru-RU" dirty="0">
                <a:latin typeface="Calibri" pitchFamily="34" charset="0"/>
              </a:rPr>
              <a:t> напряжения построено на принципах расслабления и напряжения мышц. Человек по контрасту запоминает состояние расслабленности и напряжения.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2"/>
    </mc:Choice>
    <mc:Fallback xmlns="">
      <p:transition spd="slow" advTm="12122"/>
    </mc:Fallback>
  </mc:AlternateContent>
</p:sld>
</file>

<file path=ppt/theme/theme1.xml><?xml version="1.0" encoding="utf-8"?>
<a:theme xmlns:a="http://schemas.openxmlformats.org/drawingml/2006/main" name="3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366</Template>
  <TotalTime>1709</TotalTime>
  <Words>1094</Words>
  <Application>Microsoft Office PowerPoint</Application>
  <PresentationFormat>Экран (4:3)</PresentationFormat>
  <Paragraphs>100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366</vt:lpstr>
      <vt:lpstr>Специальное оформление</vt:lpstr>
      <vt:lpstr>   Психологическая мастерская:  работа педагога-психолога по повышению стрессоустойчивости </vt:lpstr>
      <vt:lpstr>Цель работы психологической мастерской </vt:lpstr>
      <vt:lpstr>Предполагаемые результаты</vt:lpstr>
      <vt:lpstr>Презентация PowerPoint</vt:lpstr>
      <vt:lpstr>Что же такое стресс?</vt:lpstr>
      <vt:lpstr>Рекомендации по преодолению стресса</vt:lpstr>
      <vt:lpstr>Рекомендации по преодолению стресса</vt:lpstr>
      <vt:lpstr>Тренинговое занятие для педагогов «Саморегуляция как средство профилактики  синдрома эмоционального выгорания»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человек воспринимает свое здоровье  как «долг» перед кем-то, если смысл своего  здоровья он видит в возможности осуществить какое-то важное дело, он сможет стать значительно здоровее, чем тот, для кого здоровье – его «личное дело». </vt:lpstr>
      <vt:lpstr>Анализ результатов анкетирования и тестирования педагогов  на семинаре «Профилактика и управление стрессом» </vt:lpstr>
      <vt:lpstr>Помните 9 слов, способных изменить жизнь!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«Педагогические модели методического сопровождения развития компетенций педагога системы дошкольного образования»</dc:title>
  <dc:creator>User</dc:creator>
  <cp:lastModifiedBy>Пользователь</cp:lastModifiedBy>
  <cp:revision>85</cp:revision>
  <dcterms:created xsi:type="dcterms:W3CDTF">2017-03-31T08:19:40Z</dcterms:created>
  <dcterms:modified xsi:type="dcterms:W3CDTF">2025-03-14T11:09:42Z</dcterms:modified>
</cp:coreProperties>
</file>